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4"/>
  </p:notesMasterIdLst>
  <p:handoutMasterIdLst>
    <p:handoutMasterId r:id="rId45"/>
  </p:handoutMasterIdLst>
  <p:sldIdLst>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300" r:id="rId27"/>
    <p:sldId id="301" r:id="rId28"/>
    <p:sldId id="302" r:id="rId29"/>
    <p:sldId id="303" r:id="rId30"/>
    <p:sldId id="304" r:id="rId31"/>
    <p:sldId id="305" r:id="rId32"/>
    <p:sldId id="306" r:id="rId33"/>
    <p:sldId id="307" r:id="rId34"/>
    <p:sldId id="308" r:id="rId35"/>
    <p:sldId id="309" r:id="rId36"/>
    <p:sldId id="311" r:id="rId37"/>
    <p:sldId id="312" r:id="rId38"/>
    <p:sldId id="313" r:id="rId39"/>
    <p:sldId id="314" r:id="rId40"/>
    <p:sldId id="315" r:id="rId41"/>
    <p:sldId id="316" r:id="rId42"/>
    <p:sldId id="317" r:id="rId43"/>
  </p:sldIdLst>
  <p:sldSz cx="9144000" cy="5143500" type="screen16x9"/>
  <p:notesSz cx="9866313" cy="6735763"/>
  <p:embeddedFontLst>
    <p:embeddedFont>
      <p:font typeface="Lato" panose="020B0604020202020204" charset="0"/>
      <p:regular r:id="rId46"/>
      <p:bold r:id="rId47"/>
      <p:italic r:id="rId48"/>
      <p:boldItalic r:id="rId49"/>
    </p:embeddedFont>
    <p:embeddedFont>
      <p:font typeface="Maven Pro" panose="020B0604020202020204" charset="0"/>
      <p:regular r:id="rId50"/>
      <p:bold r:id="rId51"/>
    </p:embeddedFont>
    <p:embeddedFont>
      <p:font typeface="Raleway"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66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FD802536-166B-4865-83EF-C56C9DDA5C11}" type="slidenum">
              <a:rPr lang="en-US" smtClean="0"/>
              <a:t>‹#›</a:t>
            </a:fld>
            <a:endParaRPr lang="en-US"/>
          </a:p>
        </p:txBody>
      </p:sp>
    </p:spTree>
    <p:extLst>
      <p:ext uri="{BB962C8B-B14F-4D97-AF65-F5344CB8AC3E}">
        <p14:creationId xmlns:p14="http://schemas.microsoft.com/office/powerpoint/2010/main" val="23507019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87638" y="504825"/>
            <a:ext cx="4492625"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880274"/>
      </p:ext>
    </p:extLst>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2782cd381_0_125: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2782cd381_0_125: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96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2782cd381_0_162: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2782cd381_0_162: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607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2782cd381_0_289: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2782cd381_0_289: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03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2782cd381_0_294: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2782cd381_0_294: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614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2782cd381_0_30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2782cd381_0_30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29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2782cd381_0_306: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2782cd381_0_306: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11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2782cd381_0_312: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2782cd381_0_312: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504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2782cd381_0_318: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2782cd381_0_318: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46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2782cd381_0_324: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2782cd381_0_324: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08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2782cd381_0_375: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2782cd381_0_375: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61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2782cd381_0_38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2782cd381_0_38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12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2782cd381_0_129: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2782cd381_0_129: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387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42782cd381_0_393: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42782cd381_0_393: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629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2782cd381_0_405: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42782cd381_0_405: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905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2782cd381_0_417: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2782cd381_0_417: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97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3063c19c5_0_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43063c19c5_0_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194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3063c19c5_0_4: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43063c19c5_0_4: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519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2782cd381_0_596: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2782cd381_0_596: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096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42782cd381_0_678: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42782cd381_0_678: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211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2782cd381_0_759: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42782cd381_0_759: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993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2782cd381_0_922: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42782cd381_0_922: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1238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2782cd381_0_926: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2782cd381_0_926: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63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2782cd381_0_134: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2782cd381_0_134: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090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2782cd381_0_93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2782cd381_0_93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61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42782cd381_0_934: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42782cd381_0_934: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9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2782cd381_0_938: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42782cd381_0_938: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399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42782cd381_0_84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42782cd381_0_84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912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42782cd381_0_1019: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42782cd381_0_1019: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255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2782cd381_0_1122: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42782cd381_0_1122: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746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42782cd381_0_1127: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42782cd381_0_1127: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781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42782cd381_0_1132: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42782cd381_0_1132: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403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42782cd381_0_1214: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42782cd381_0_1214: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443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2782cd381_0_1226: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2782cd381_0_1226: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40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2782cd381_0_138: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2782cd381_0_138: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237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42782cd381_0_124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42782cd381_0_124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994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42782cd381_0_122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42782cd381_0_122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282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2782cd381_0_142: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2782cd381_0_142: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98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2782cd381_0_146: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2782cd381_0_146: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72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2782cd381_0_150: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2782cd381_0_150: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26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2782cd381_0_154: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2782cd381_0_154: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16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2782cd381_0_158:notes"/>
          <p:cNvSpPr>
            <a:spLocks noGrp="1" noRot="1" noChangeAspect="1"/>
          </p:cNvSpPr>
          <p:nvPr>
            <p:ph type="sldImg" idx="2"/>
          </p:nvPr>
        </p:nvSpPr>
        <p:spPr>
          <a:xfrm>
            <a:off x="2686050" y="504825"/>
            <a:ext cx="4494213" cy="2527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2782cd381_0_158:notes"/>
          <p:cNvSpPr txBox="1">
            <a:spLocks noGrp="1"/>
          </p:cNvSpPr>
          <p:nvPr>
            <p:ph type="body" idx="1"/>
          </p:nvPr>
        </p:nvSpPr>
        <p:spPr>
          <a:xfrm>
            <a:off x="986632" y="3199488"/>
            <a:ext cx="7893050" cy="30310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00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 name="Google Shape;8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 name="Google Shape;8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 name="Google Shape;9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6" name="Google Shape;9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0" name="Google Shape;10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 name="Google Shape;10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8" name="Google Shape;1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 name="Google Shape;11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6" name="Google Shape;11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sp>
        <p:nvSpPr>
          <p:cNvPr id="122" name="Google Shape;12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4" name="Google Shape;12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4" name="Google Shape;8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5" name="Google Shape;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3"/>
          <p:cNvPicPr preferRelativeResize="0"/>
          <p:nvPr/>
        </p:nvPicPr>
        <p:blipFill>
          <a:blip r:embed="rId3">
            <a:alphaModFix/>
          </a:blip>
          <a:stretch>
            <a:fillRect/>
          </a:stretch>
        </p:blipFill>
        <p:spPr>
          <a:xfrm>
            <a:off x="1127925" y="0"/>
            <a:ext cx="6888144"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2"/>
          <p:cNvSpPr txBox="1">
            <a:spLocks noGrp="1"/>
          </p:cNvSpPr>
          <p:nvPr>
            <p:ph type="ctrTitle"/>
          </p:nvPr>
        </p:nvSpPr>
        <p:spPr>
          <a:xfrm>
            <a:off x="3294303" y="737075"/>
            <a:ext cx="58497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latin typeface="Maven Pro"/>
                <a:ea typeface="Maven Pro"/>
                <a:cs typeface="Maven Pro"/>
                <a:sym typeface="Maven Pro"/>
              </a:rPr>
              <a:t>lean startup</a:t>
            </a:r>
            <a:endParaRPr sz="7200" b="1">
              <a:latin typeface="Maven Pro"/>
              <a:ea typeface="Maven Pro"/>
              <a:cs typeface="Maven Pro"/>
              <a:sym typeface="Maven Pro"/>
            </a:endParaRPr>
          </a:p>
        </p:txBody>
      </p:sp>
      <p:pic>
        <p:nvPicPr>
          <p:cNvPr id="289" name="Google Shape;289;p52"/>
          <p:cNvPicPr preferRelativeResize="0"/>
          <p:nvPr/>
        </p:nvPicPr>
        <p:blipFill>
          <a:blip r:embed="rId3">
            <a:alphaModFix/>
          </a:blip>
          <a:stretch>
            <a:fillRect/>
          </a:stretch>
        </p:blipFill>
        <p:spPr>
          <a:xfrm>
            <a:off x="76200" y="832825"/>
            <a:ext cx="3412175" cy="2918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53"/>
          <p:cNvPicPr preferRelativeResize="0"/>
          <p:nvPr/>
        </p:nvPicPr>
        <p:blipFill>
          <a:blip r:embed="rId3">
            <a:alphaModFix/>
          </a:blip>
          <a:stretch>
            <a:fillRect/>
          </a:stretch>
        </p:blipFill>
        <p:spPr>
          <a:xfrm>
            <a:off x="1152525" y="1085850"/>
            <a:ext cx="6838950" cy="2971800"/>
          </a:xfrm>
          <a:prstGeom prst="rect">
            <a:avLst/>
          </a:prstGeom>
          <a:noFill/>
          <a:ln>
            <a:noFill/>
          </a:ln>
        </p:spPr>
      </p:pic>
      <p:sp>
        <p:nvSpPr>
          <p:cNvPr id="295" name="Google Shape;295;p53"/>
          <p:cNvSpPr/>
          <p:nvPr/>
        </p:nvSpPr>
        <p:spPr>
          <a:xfrm>
            <a:off x="295800" y="167200"/>
            <a:ext cx="2919300" cy="514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Maven Pro"/>
                <a:ea typeface="Maven Pro"/>
                <a:cs typeface="Maven Pro"/>
                <a:sym typeface="Maven Pro"/>
              </a:rPr>
              <a:t>Tiến sĩ Saras Sarasvathy</a:t>
            </a:r>
            <a:endParaRPr sz="1800" b="1">
              <a:latin typeface="Maven Pro"/>
              <a:ea typeface="Maven Pro"/>
              <a:cs typeface="Maven Pro"/>
              <a:sym typeface="Maven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aven Pro"/>
                <a:ea typeface="Maven Pro"/>
                <a:cs typeface="Maven Pro"/>
                <a:sym typeface="Maven Pro"/>
              </a:rPr>
              <a:t>Nguyên tắc #1: Chim Trong Tay</a:t>
            </a:r>
            <a:endParaRPr b="1">
              <a:latin typeface="Maven Pro"/>
              <a:ea typeface="Maven Pro"/>
              <a:cs typeface="Maven Pro"/>
              <a:sym typeface="Maven Pro"/>
            </a:endParaRPr>
          </a:p>
        </p:txBody>
      </p:sp>
      <p:sp>
        <p:nvSpPr>
          <p:cNvPr id="301" name="Google Shape;301;p5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rgbClr val="6AA84F"/>
              </a:solidFill>
              <a:latin typeface="Maven Pro"/>
              <a:ea typeface="Maven Pro"/>
              <a:cs typeface="Maven Pro"/>
              <a:sym typeface="Maven Pro"/>
            </a:endParaRPr>
          </a:p>
          <a:p>
            <a:pPr marL="0" lvl="0" indent="0" algn="l" rtl="0">
              <a:spcBef>
                <a:spcPts val="0"/>
              </a:spcBef>
              <a:spcAft>
                <a:spcPts val="0"/>
              </a:spcAft>
              <a:buNone/>
            </a:pPr>
            <a:endParaRPr sz="2800">
              <a:solidFill>
                <a:srgbClr val="6AA84F"/>
              </a:solidFill>
              <a:latin typeface="Maven Pro"/>
              <a:ea typeface="Maven Pro"/>
              <a:cs typeface="Maven Pro"/>
              <a:sym typeface="Maven Pro"/>
            </a:endParaRPr>
          </a:p>
          <a:p>
            <a:pPr marL="0" lvl="0" indent="0" algn="l" rtl="0">
              <a:spcBef>
                <a:spcPts val="0"/>
              </a:spcBef>
              <a:spcAft>
                <a:spcPts val="0"/>
              </a:spcAft>
              <a:buNone/>
            </a:pPr>
            <a:r>
              <a:rPr lang="en" sz="2800">
                <a:solidFill>
                  <a:srgbClr val="6AA84F"/>
                </a:solidFill>
                <a:latin typeface="Maven Pro"/>
                <a:ea typeface="Maven Pro"/>
                <a:cs typeface="Maven Pro"/>
                <a:sym typeface="Maven Pro"/>
              </a:rPr>
              <a:t>Sử dụng tài sản/nguồn lực hiện có để lên mục tiêu.  </a:t>
            </a:r>
            <a:endParaRPr sz="2800">
              <a:solidFill>
                <a:srgbClr val="6AA84F"/>
              </a:solidFill>
              <a:latin typeface="Maven Pro"/>
              <a:ea typeface="Maven Pro"/>
              <a:cs typeface="Maven Pro"/>
              <a:sym typeface="Maven Pro"/>
            </a:endParaRPr>
          </a:p>
          <a:p>
            <a:pPr marL="0" lvl="0" indent="0" algn="l" rtl="0">
              <a:spcBef>
                <a:spcPts val="0"/>
              </a:spcBef>
              <a:spcAft>
                <a:spcPts val="0"/>
              </a:spcAft>
              <a:buNone/>
            </a:pPr>
            <a:endParaRPr sz="1800">
              <a:solidFill>
                <a:srgbClr val="FF0000"/>
              </a:solidFill>
              <a:latin typeface="Maven Pro"/>
              <a:ea typeface="Maven Pro"/>
              <a:cs typeface="Maven Pro"/>
              <a:sym typeface="Maven Pro"/>
            </a:endParaRPr>
          </a:p>
          <a:p>
            <a:pPr marL="0" lvl="0" indent="0" algn="l" rtl="0">
              <a:spcBef>
                <a:spcPts val="0"/>
              </a:spcBef>
              <a:spcAft>
                <a:spcPts val="1600"/>
              </a:spcAft>
              <a:buNone/>
            </a:pPr>
            <a:endParaRPr>
              <a:latin typeface="Maven Pro"/>
              <a:ea typeface="Maven Pro"/>
              <a:cs typeface="Maven Pro"/>
              <a:sym typeface="Maven Pro"/>
            </a:endParaRPr>
          </a:p>
        </p:txBody>
      </p:sp>
      <p:pic>
        <p:nvPicPr>
          <p:cNvPr id="302" name="Google Shape;302;p54"/>
          <p:cNvPicPr preferRelativeResize="0"/>
          <p:nvPr/>
        </p:nvPicPr>
        <p:blipFill>
          <a:blip r:embed="rId3">
            <a:alphaModFix/>
          </a:blip>
          <a:stretch>
            <a:fillRect/>
          </a:stretch>
        </p:blipFill>
        <p:spPr>
          <a:xfrm>
            <a:off x="6171938" y="1157275"/>
            <a:ext cx="2600325" cy="282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aven Pro"/>
                <a:ea typeface="Maven Pro"/>
                <a:cs typeface="Maven Pro"/>
                <a:sym typeface="Maven Pro"/>
              </a:rPr>
              <a:t>Nguyên tắc #2: Tổn thất có thể chấp nhận được</a:t>
            </a:r>
            <a:endParaRPr b="1">
              <a:latin typeface="Maven Pro"/>
              <a:ea typeface="Maven Pro"/>
              <a:cs typeface="Maven Pro"/>
              <a:sym typeface="Maven Pro"/>
            </a:endParaRPr>
          </a:p>
        </p:txBody>
      </p:sp>
      <p:sp>
        <p:nvSpPr>
          <p:cNvPr id="308" name="Google Shape;308;p55"/>
          <p:cNvSpPr txBox="1">
            <a:spLocks noGrp="1"/>
          </p:cNvSpPr>
          <p:nvPr>
            <p:ph type="body" idx="1"/>
          </p:nvPr>
        </p:nvSpPr>
        <p:spPr>
          <a:xfrm>
            <a:off x="311700" y="1152475"/>
            <a:ext cx="48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rgbClr val="6AA84F"/>
              </a:solidFill>
              <a:latin typeface="Maven Pro"/>
              <a:ea typeface="Maven Pro"/>
              <a:cs typeface="Maven Pro"/>
              <a:sym typeface="Maven Pro"/>
            </a:endParaRPr>
          </a:p>
          <a:p>
            <a:pPr marL="0" lvl="0" indent="0" algn="l" rtl="0">
              <a:spcBef>
                <a:spcPts val="1600"/>
              </a:spcBef>
              <a:spcAft>
                <a:spcPts val="0"/>
              </a:spcAft>
              <a:buNone/>
            </a:pPr>
            <a:r>
              <a:rPr lang="en" sz="2000">
                <a:solidFill>
                  <a:srgbClr val="6AA84F"/>
                </a:solidFill>
                <a:latin typeface="Maven Pro"/>
                <a:ea typeface="Maven Pro"/>
                <a:cs typeface="Maven Pro"/>
                <a:sym typeface="Maven Pro"/>
              </a:rPr>
              <a:t>Giới hạn rủi ro bằng cách hiểu những gì mình có thể tổn thất/mất mác trong từng bước của quá trình khởi nghiệp. Chọn mục tiêu &amp; hành động trong đó có cả “được", lẫn “mất", “cơ hội” lẫn “rủi ro”. </a:t>
            </a:r>
            <a:endParaRPr sz="2000">
              <a:solidFill>
                <a:srgbClr val="6AA84F"/>
              </a:solidFill>
              <a:latin typeface="Maven Pro"/>
              <a:ea typeface="Maven Pro"/>
              <a:cs typeface="Maven Pro"/>
              <a:sym typeface="Maven Pro"/>
            </a:endParaRPr>
          </a:p>
          <a:p>
            <a:pPr marL="0" lvl="0" indent="0" algn="l" rtl="0">
              <a:spcBef>
                <a:spcPts val="1600"/>
              </a:spcBef>
              <a:spcAft>
                <a:spcPts val="1600"/>
              </a:spcAft>
              <a:buNone/>
            </a:pPr>
            <a:endParaRPr>
              <a:solidFill>
                <a:srgbClr val="FF0000"/>
              </a:solidFill>
              <a:latin typeface="Maven Pro"/>
              <a:ea typeface="Maven Pro"/>
              <a:cs typeface="Maven Pro"/>
              <a:sym typeface="Maven Pro"/>
            </a:endParaRPr>
          </a:p>
        </p:txBody>
      </p:sp>
      <p:pic>
        <p:nvPicPr>
          <p:cNvPr id="309" name="Google Shape;309;p55"/>
          <p:cNvPicPr preferRelativeResize="0"/>
          <p:nvPr/>
        </p:nvPicPr>
        <p:blipFill>
          <a:blip r:embed="rId3">
            <a:alphaModFix/>
          </a:blip>
          <a:stretch>
            <a:fillRect/>
          </a:stretch>
        </p:blipFill>
        <p:spPr>
          <a:xfrm>
            <a:off x="7282052" y="1204802"/>
            <a:ext cx="1443950" cy="159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aven Pro"/>
                <a:ea typeface="Maven Pro"/>
                <a:cs typeface="Maven Pro"/>
                <a:sym typeface="Maven Pro"/>
              </a:rPr>
              <a:t>Nguyên tắc #3: Tắm chăn chấp vá</a:t>
            </a:r>
            <a:endParaRPr b="1">
              <a:latin typeface="Maven Pro"/>
              <a:ea typeface="Maven Pro"/>
              <a:cs typeface="Maven Pro"/>
              <a:sym typeface="Maven Pro"/>
            </a:endParaRPr>
          </a:p>
        </p:txBody>
      </p:sp>
      <p:sp>
        <p:nvSpPr>
          <p:cNvPr id="315" name="Google Shape;315;p5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rgbClr val="6AA84F"/>
                </a:solidFill>
                <a:latin typeface="Maven Pro"/>
                <a:ea typeface="Maven Pro"/>
                <a:cs typeface="Maven Pro"/>
                <a:sym typeface="Maven Pro"/>
              </a:rPr>
              <a:t>Xây dựng mối quan hệ đối tác với các bên do mình chọn lựa. Qua việc có được những cam kết ngay từ ban đầu quá trình khởi nghiệp từ những đối tác chính này, nhà khởi nghiệp giảm thiểu những gì bất ổn, chưa rõ ràng &amp; cùng tạo ra thị trường mới với những bên có quan tâm. </a:t>
            </a:r>
            <a:endParaRPr sz="2000">
              <a:solidFill>
                <a:srgbClr val="6AA84F"/>
              </a:solidFill>
              <a:latin typeface="Maven Pro"/>
              <a:ea typeface="Maven Pro"/>
              <a:cs typeface="Maven Pro"/>
              <a:sym typeface="Maven Pro"/>
            </a:endParaRPr>
          </a:p>
        </p:txBody>
      </p:sp>
      <p:pic>
        <p:nvPicPr>
          <p:cNvPr id="316" name="Google Shape;316;p56"/>
          <p:cNvPicPr preferRelativeResize="0"/>
          <p:nvPr/>
        </p:nvPicPr>
        <p:blipFill>
          <a:blip r:embed="rId3">
            <a:alphaModFix/>
          </a:blip>
          <a:stretch>
            <a:fillRect/>
          </a:stretch>
        </p:blipFill>
        <p:spPr>
          <a:xfrm>
            <a:off x="6099538" y="1094000"/>
            <a:ext cx="2676525" cy="274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aven Pro"/>
                <a:ea typeface="Maven Pro"/>
                <a:cs typeface="Maven Pro"/>
                <a:sym typeface="Maven Pro"/>
              </a:rPr>
              <a:t>Nguyên tắc #4: Nước chanh</a:t>
            </a:r>
            <a:endParaRPr b="1">
              <a:latin typeface="Maven Pro"/>
              <a:ea typeface="Maven Pro"/>
              <a:cs typeface="Maven Pro"/>
              <a:sym typeface="Maven Pro"/>
            </a:endParaRPr>
          </a:p>
        </p:txBody>
      </p:sp>
      <p:sp>
        <p:nvSpPr>
          <p:cNvPr id="322" name="Google Shape;322;p5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6AA84F"/>
                </a:solidFill>
                <a:latin typeface="Maven Pro"/>
                <a:ea typeface="Maven Pro"/>
                <a:cs typeface="Maven Pro"/>
                <a:sym typeface="Maven Pro"/>
              </a:rPr>
              <a:t>Thay vì phân tích tình huống theo “nếu - thì" để xử lý các tình huống xấu nhất, nhà khởi nghiệp phân tích &amp; diễn giải “tin xấu" &amp; những ngạc nhiên như là những dấu hiệu để tạo ra thị trường mới. </a:t>
            </a:r>
            <a:endParaRPr sz="2400">
              <a:solidFill>
                <a:srgbClr val="6AA84F"/>
              </a:solidFill>
              <a:latin typeface="Maven Pro"/>
              <a:ea typeface="Maven Pro"/>
              <a:cs typeface="Maven Pro"/>
              <a:sym typeface="Maven Pro"/>
            </a:endParaRPr>
          </a:p>
        </p:txBody>
      </p:sp>
      <p:pic>
        <p:nvPicPr>
          <p:cNvPr id="323" name="Google Shape;323;p57"/>
          <p:cNvPicPr preferRelativeResize="0"/>
          <p:nvPr/>
        </p:nvPicPr>
        <p:blipFill>
          <a:blip r:embed="rId3">
            <a:alphaModFix/>
          </a:blip>
          <a:stretch>
            <a:fillRect/>
          </a:stretch>
        </p:blipFill>
        <p:spPr>
          <a:xfrm>
            <a:off x="6011675" y="1062025"/>
            <a:ext cx="2762250" cy="3019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aven Pro"/>
                <a:ea typeface="Maven Pro"/>
                <a:cs typeface="Maven Pro"/>
                <a:sym typeface="Maven Pro"/>
              </a:rPr>
              <a:t>Nguyên tắc #5: Phi công trên máy bay</a:t>
            </a:r>
            <a:endParaRPr b="1">
              <a:latin typeface="Maven Pro"/>
              <a:ea typeface="Maven Pro"/>
              <a:cs typeface="Maven Pro"/>
              <a:sym typeface="Maven Pro"/>
            </a:endParaRPr>
          </a:p>
        </p:txBody>
      </p:sp>
      <p:sp>
        <p:nvSpPr>
          <p:cNvPr id="329" name="Google Shape;329;p5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6AA84F"/>
              </a:solidFill>
              <a:latin typeface="Maven Pro"/>
              <a:ea typeface="Maven Pro"/>
              <a:cs typeface="Maven Pro"/>
              <a:sym typeface="Maven Pro"/>
            </a:endParaRPr>
          </a:p>
          <a:p>
            <a:pPr marL="0" lvl="0" indent="0" algn="l" rtl="0">
              <a:spcBef>
                <a:spcPts val="1600"/>
              </a:spcBef>
              <a:spcAft>
                <a:spcPts val="1600"/>
              </a:spcAft>
              <a:buNone/>
            </a:pPr>
            <a:r>
              <a:rPr lang="en" sz="2400">
                <a:solidFill>
                  <a:srgbClr val="6AA84F"/>
                </a:solidFill>
                <a:latin typeface="Maven Pro"/>
                <a:ea typeface="Maven Pro"/>
                <a:cs typeface="Maven Pro"/>
                <a:sym typeface="Maven Pro"/>
              </a:rPr>
              <a:t>Tương lai không được tìm ra, cũng chẳng do tiên đoán. Thay vào đó, tương lai do mình tạo rao. </a:t>
            </a:r>
            <a:endParaRPr sz="2400">
              <a:solidFill>
                <a:srgbClr val="6AA84F"/>
              </a:solidFill>
              <a:latin typeface="Maven Pro"/>
              <a:ea typeface="Maven Pro"/>
              <a:cs typeface="Maven Pro"/>
              <a:sym typeface="Maven Pro"/>
            </a:endParaRPr>
          </a:p>
        </p:txBody>
      </p:sp>
      <p:pic>
        <p:nvPicPr>
          <p:cNvPr id="330" name="Google Shape;330;p58"/>
          <p:cNvPicPr preferRelativeResize="0"/>
          <p:nvPr/>
        </p:nvPicPr>
        <p:blipFill>
          <a:blip r:embed="rId3">
            <a:alphaModFix/>
          </a:blip>
          <a:stretch>
            <a:fillRect/>
          </a:stretch>
        </p:blipFill>
        <p:spPr>
          <a:xfrm>
            <a:off x="5818950" y="1152463"/>
            <a:ext cx="2781300" cy="3038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59"/>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60"/>
          <p:cNvPicPr preferRelativeResize="0"/>
          <p:nvPr/>
        </p:nvPicPr>
        <p:blipFill>
          <a:blip r:embed="rId3">
            <a:alphaModFix/>
          </a:blip>
          <a:stretch>
            <a:fillRect/>
          </a:stretch>
        </p:blipFill>
        <p:spPr>
          <a:xfrm>
            <a:off x="0" y="0"/>
            <a:ext cx="9144000" cy="5143499"/>
          </a:xfrm>
          <a:prstGeom prst="rect">
            <a:avLst/>
          </a:prstGeom>
          <a:noFill/>
          <a:ln>
            <a:noFill/>
          </a:ln>
        </p:spPr>
      </p:pic>
      <p:pic>
        <p:nvPicPr>
          <p:cNvPr id="341" name="Google Shape;341;p60"/>
          <p:cNvPicPr preferRelativeResize="0"/>
          <p:nvPr/>
        </p:nvPicPr>
        <p:blipFill>
          <a:blip r:embed="rId4">
            <a:alphaModFix/>
          </a:blip>
          <a:stretch>
            <a:fillRect/>
          </a:stretch>
        </p:blipFill>
        <p:spPr>
          <a:xfrm>
            <a:off x="6063400" y="406475"/>
            <a:ext cx="1944500" cy="1080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Quá Trình Phát Triển Dự Án Khởi Nghiệp</a:t>
            </a:r>
            <a:endParaRPr/>
          </a:p>
        </p:txBody>
      </p:sp>
      <p:grpSp>
        <p:nvGrpSpPr>
          <p:cNvPr id="347" name="Google Shape;347;p61"/>
          <p:cNvGrpSpPr/>
          <p:nvPr/>
        </p:nvGrpSpPr>
        <p:grpSpPr>
          <a:xfrm>
            <a:off x="0" y="0"/>
            <a:ext cx="9144000" cy="5143499"/>
            <a:chOff x="0" y="0"/>
            <a:chExt cx="9144000" cy="5143499"/>
          </a:xfrm>
        </p:grpSpPr>
        <p:pic>
          <p:nvPicPr>
            <p:cNvPr id="348" name="Google Shape;348;p61"/>
            <p:cNvPicPr preferRelativeResize="0"/>
            <p:nvPr/>
          </p:nvPicPr>
          <p:blipFill>
            <a:blip r:embed="rId3">
              <a:alphaModFix/>
            </a:blip>
            <a:stretch>
              <a:fillRect/>
            </a:stretch>
          </p:blipFill>
          <p:spPr>
            <a:xfrm>
              <a:off x="0" y="0"/>
              <a:ext cx="9144000" cy="5143499"/>
            </a:xfrm>
            <a:prstGeom prst="rect">
              <a:avLst/>
            </a:prstGeom>
            <a:noFill/>
            <a:ln>
              <a:noFill/>
            </a:ln>
          </p:spPr>
        </p:pic>
        <p:sp>
          <p:nvSpPr>
            <p:cNvPr id="349" name="Google Shape;349;p61"/>
            <p:cNvSpPr/>
            <p:nvPr/>
          </p:nvSpPr>
          <p:spPr>
            <a:xfrm>
              <a:off x="1967675" y="649475"/>
              <a:ext cx="1909800" cy="6366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Maven Pro"/>
                  <a:ea typeface="Maven Pro"/>
                  <a:cs typeface="Maven Pro"/>
                  <a:sym typeface="Maven Pro"/>
                </a:rPr>
                <a:t>tìm kiếm</a:t>
              </a:r>
              <a:endParaRPr sz="3000" b="1">
                <a:latin typeface="Maven Pro"/>
                <a:ea typeface="Maven Pro"/>
                <a:cs typeface="Maven Pro"/>
                <a:sym typeface="Maven Pro"/>
              </a:endParaRPr>
            </a:p>
          </p:txBody>
        </p:sp>
        <p:sp>
          <p:nvSpPr>
            <p:cNvPr id="350" name="Google Shape;350;p61"/>
            <p:cNvSpPr/>
            <p:nvPr/>
          </p:nvSpPr>
          <p:spPr>
            <a:xfrm>
              <a:off x="2658300"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kiểm chứng khách hàng</a:t>
              </a:r>
              <a:endParaRPr sz="1800">
                <a:latin typeface="Maven Pro"/>
                <a:ea typeface="Maven Pro"/>
                <a:cs typeface="Maven Pro"/>
                <a:sym typeface="Maven Pro"/>
              </a:endParaRPr>
            </a:p>
          </p:txBody>
        </p:sp>
        <p:sp>
          <p:nvSpPr>
            <p:cNvPr id="351" name="Google Shape;351;p61"/>
            <p:cNvSpPr/>
            <p:nvPr/>
          </p:nvSpPr>
          <p:spPr>
            <a:xfrm>
              <a:off x="3285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khám phá  khách hàng</a:t>
              </a:r>
              <a:endParaRPr sz="1800">
                <a:latin typeface="Maven Pro"/>
                <a:ea typeface="Maven Pro"/>
                <a:cs typeface="Maven Pro"/>
                <a:sym typeface="Maven Pro"/>
              </a:endParaRPr>
            </a:p>
          </p:txBody>
        </p:sp>
        <p:sp>
          <p:nvSpPr>
            <p:cNvPr id="352" name="Google Shape;352;p61"/>
            <p:cNvSpPr/>
            <p:nvPr/>
          </p:nvSpPr>
          <p:spPr>
            <a:xfrm>
              <a:off x="50336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khởi tạo  khách hàng</a:t>
              </a:r>
              <a:endParaRPr sz="1800">
                <a:latin typeface="Maven Pro"/>
                <a:ea typeface="Maven Pro"/>
                <a:cs typeface="Maven Pro"/>
                <a:sym typeface="Maven Pro"/>
              </a:endParaRPr>
            </a:p>
          </p:txBody>
        </p:sp>
        <p:sp>
          <p:nvSpPr>
            <p:cNvPr id="353" name="Google Shape;353;p61"/>
            <p:cNvSpPr/>
            <p:nvPr/>
          </p:nvSpPr>
          <p:spPr>
            <a:xfrm>
              <a:off x="7346675" y="2379250"/>
              <a:ext cx="1380000" cy="893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xây dựng doanh nghiệp</a:t>
              </a:r>
              <a:endParaRPr sz="1800">
                <a:latin typeface="Maven Pro"/>
                <a:ea typeface="Maven Pro"/>
                <a:cs typeface="Maven Pro"/>
                <a:sym typeface="Maven Pro"/>
              </a:endParaRPr>
            </a:p>
          </p:txBody>
        </p:sp>
        <p:sp>
          <p:nvSpPr>
            <p:cNvPr id="354" name="Google Shape;354;p61"/>
            <p:cNvSpPr/>
            <p:nvPr/>
          </p:nvSpPr>
          <p:spPr>
            <a:xfrm>
              <a:off x="5862575" y="4017050"/>
              <a:ext cx="2143200" cy="636600"/>
            </a:xfrm>
            <a:prstGeom prst="rect">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Maven Pro"/>
                  <a:ea typeface="Maven Pro"/>
                  <a:cs typeface="Maven Pro"/>
                  <a:sym typeface="Maven Pro"/>
                </a:rPr>
                <a:t>triển khai</a:t>
              </a:r>
              <a:endParaRPr sz="3000" b="1">
                <a:latin typeface="Maven Pro"/>
                <a:ea typeface="Maven Pro"/>
                <a:cs typeface="Maven Pro"/>
                <a:sym typeface="Maven Pro"/>
              </a:endParaRPr>
            </a:p>
          </p:txBody>
        </p:sp>
        <p:sp>
          <p:nvSpPr>
            <p:cNvPr id="355" name="Google Shape;355;p61"/>
            <p:cNvSpPr/>
            <p:nvPr/>
          </p:nvSpPr>
          <p:spPr>
            <a:xfrm>
              <a:off x="1538125" y="3549575"/>
              <a:ext cx="1380000" cy="528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Maven Pro"/>
                  <a:ea typeface="Maven Pro"/>
                  <a:cs typeface="Maven Pro"/>
                  <a:sym typeface="Maven Pro"/>
                </a:rPr>
                <a:t>điều chỉnh</a:t>
              </a:r>
              <a:endParaRPr sz="1800" b="1">
                <a:latin typeface="Maven Pro"/>
                <a:ea typeface="Maven Pro"/>
                <a:cs typeface="Maven Pro"/>
                <a:sym typeface="Maven Pr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4"/>
          <p:cNvPicPr preferRelativeResize="0"/>
          <p:nvPr/>
        </p:nvPicPr>
        <p:blipFill>
          <a:blip r:embed="rId3">
            <a:alphaModFix/>
          </a:blip>
          <a:stretch>
            <a:fillRect/>
          </a:stretch>
        </p:blipFill>
        <p:spPr>
          <a:xfrm>
            <a:off x="2252675" y="0"/>
            <a:ext cx="4638642" cy="5143501"/>
          </a:xfrm>
          <a:prstGeom prst="rect">
            <a:avLst/>
          </a:prstGeom>
          <a:noFill/>
          <a:ln>
            <a:noFill/>
          </a:ln>
        </p:spPr>
      </p:pic>
      <p:cxnSp>
        <p:nvCxnSpPr>
          <p:cNvPr id="248" name="Google Shape;248;p44"/>
          <p:cNvCxnSpPr/>
          <p:nvPr/>
        </p:nvCxnSpPr>
        <p:spPr>
          <a:xfrm rot="10800000" flipH="1">
            <a:off x="556450" y="1587400"/>
            <a:ext cx="2759700" cy="54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62"/>
          <p:cNvPicPr preferRelativeResize="0"/>
          <p:nvPr/>
        </p:nvPicPr>
        <p:blipFill>
          <a:blip r:embed="rId3">
            <a:alphaModFix/>
          </a:blip>
          <a:stretch>
            <a:fillRect/>
          </a:stretch>
        </p:blipFill>
        <p:spPr>
          <a:xfrm>
            <a:off x="0" y="0"/>
            <a:ext cx="9144000" cy="5143499"/>
          </a:xfrm>
          <a:prstGeom prst="rect">
            <a:avLst/>
          </a:prstGeom>
          <a:noFill/>
          <a:ln>
            <a:noFill/>
          </a:ln>
        </p:spPr>
      </p:pic>
      <p:sp>
        <p:nvSpPr>
          <p:cNvPr id="361" name="Google Shape;361;p62"/>
          <p:cNvSpPr/>
          <p:nvPr/>
        </p:nvSpPr>
        <p:spPr>
          <a:xfrm>
            <a:off x="1967675" y="649475"/>
            <a:ext cx="1909800" cy="636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tìm kiếm</a:t>
            </a:r>
            <a:endParaRPr sz="3000"/>
          </a:p>
        </p:txBody>
      </p:sp>
      <p:sp>
        <p:nvSpPr>
          <p:cNvPr id="362" name="Google Shape;362;p62"/>
          <p:cNvSpPr/>
          <p:nvPr/>
        </p:nvSpPr>
        <p:spPr>
          <a:xfrm>
            <a:off x="5862575" y="4017050"/>
            <a:ext cx="21432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363" name="Google Shape;363;p62"/>
          <p:cNvSpPr/>
          <p:nvPr/>
        </p:nvSpPr>
        <p:spPr>
          <a:xfrm>
            <a:off x="2658300"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kiểm chứng khách hàng</a:t>
            </a:r>
            <a:endParaRPr sz="1800">
              <a:latin typeface="Maven Pro"/>
              <a:ea typeface="Maven Pro"/>
              <a:cs typeface="Maven Pro"/>
              <a:sym typeface="Maven Pro"/>
            </a:endParaRPr>
          </a:p>
        </p:txBody>
      </p:sp>
      <p:sp>
        <p:nvSpPr>
          <p:cNvPr id="364" name="Google Shape;364;p62"/>
          <p:cNvSpPr/>
          <p:nvPr/>
        </p:nvSpPr>
        <p:spPr>
          <a:xfrm>
            <a:off x="3285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khám phá  khách hàng</a:t>
            </a:r>
            <a:endParaRPr sz="1800">
              <a:latin typeface="Maven Pro"/>
              <a:ea typeface="Maven Pro"/>
              <a:cs typeface="Maven Pro"/>
              <a:sym typeface="Maven Pro"/>
            </a:endParaRPr>
          </a:p>
        </p:txBody>
      </p:sp>
      <p:sp>
        <p:nvSpPr>
          <p:cNvPr id="365" name="Google Shape;365;p62"/>
          <p:cNvSpPr/>
          <p:nvPr/>
        </p:nvSpPr>
        <p:spPr>
          <a:xfrm>
            <a:off x="50336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khởi tạo  khách hàng</a:t>
            </a:r>
            <a:endParaRPr sz="1800">
              <a:latin typeface="Maven Pro"/>
              <a:ea typeface="Maven Pro"/>
              <a:cs typeface="Maven Pro"/>
              <a:sym typeface="Maven Pro"/>
            </a:endParaRPr>
          </a:p>
        </p:txBody>
      </p:sp>
      <p:sp>
        <p:nvSpPr>
          <p:cNvPr id="366" name="Google Shape;366;p62"/>
          <p:cNvSpPr/>
          <p:nvPr/>
        </p:nvSpPr>
        <p:spPr>
          <a:xfrm>
            <a:off x="7346675" y="2379250"/>
            <a:ext cx="1380000" cy="893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xây dựng doanh nghiệp</a:t>
            </a:r>
            <a:endParaRPr sz="1800">
              <a:latin typeface="Maven Pro"/>
              <a:ea typeface="Maven Pro"/>
              <a:cs typeface="Maven Pro"/>
              <a:sym typeface="Maven Pro"/>
            </a:endParaRPr>
          </a:p>
        </p:txBody>
      </p:sp>
      <p:sp>
        <p:nvSpPr>
          <p:cNvPr id="367" name="Google Shape;367;p62"/>
          <p:cNvSpPr/>
          <p:nvPr/>
        </p:nvSpPr>
        <p:spPr>
          <a:xfrm>
            <a:off x="1474125" y="3549575"/>
            <a:ext cx="1335900" cy="528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Maven Pro"/>
                <a:ea typeface="Maven Pro"/>
                <a:cs typeface="Maven Pro"/>
                <a:sym typeface="Maven Pro"/>
              </a:rPr>
              <a:t>điều chỉnh</a:t>
            </a:r>
            <a:endParaRPr sz="1800" b="1">
              <a:latin typeface="Maven Pro"/>
              <a:ea typeface="Maven Pro"/>
              <a:cs typeface="Maven Pro"/>
              <a:sym typeface="Maven Pro"/>
            </a:endParaRPr>
          </a:p>
        </p:txBody>
      </p:sp>
      <p:sp>
        <p:nvSpPr>
          <p:cNvPr id="368" name="Google Shape;368;p62"/>
          <p:cNvSpPr/>
          <p:nvPr/>
        </p:nvSpPr>
        <p:spPr>
          <a:xfrm>
            <a:off x="1138175" y="585125"/>
            <a:ext cx="2925900" cy="1344000"/>
          </a:xfrm>
          <a:prstGeom prst="wedgeRoundRectCallout">
            <a:avLst>
              <a:gd name="adj1" fmla="val -20833"/>
              <a:gd name="adj2" fmla="val 62500"/>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b="1">
                <a:solidFill>
                  <a:srgbClr val="FF0000"/>
                </a:solidFill>
                <a:latin typeface="Maven Pro"/>
                <a:ea typeface="Maven Pro"/>
                <a:cs typeface="Maven Pro"/>
                <a:sym typeface="Maven Pro"/>
              </a:rPr>
              <a:t>Sự phù hợp: </a:t>
            </a:r>
            <a:endParaRPr sz="2000" b="1">
              <a:solidFill>
                <a:srgbClr val="FF0000"/>
              </a:solidFill>
              <a:latin typeface="Maven Pro"/>
              <a:ea typeface="Maven Pro"/>
              <a:cs typeface="Maven Pro"/>
              <a:sym typeface="Maven Pro"/>
            </a:endParaRPr>
          </a:p>
          <a:p>
            <a:pPr marL="0" lvl="0" indent="0" algn="l" rtl="0">
              <a:spcBef>
                <a:spcPts val="0"/>
              </a:spcBef>
              <a:spcAft>
                <a:spcPts val="0"/>
              </a:spcAft>
              <a:buClr>
                <a:schemeClr val="dk1"/>
              </a:buClr>
              <a:buSzPts val="1100"/>
              <a:buFont typeface="Arial"/>
              <a:buNone/>
            </a:pPr>
            <a:r>
              <a:rPr lang="en" sz="2000" b="1">
                <a:solidFill>
                  <a:srgbClr val="FF0000"/>
                </a:solidFill>
                <a:latin typeface="Maven Pro"/>
                <a:ea typeface="Maven Pro"/>
                <a:cs typeface="Maven Pro"/>
                <a:sym typeface="Maven Pro"/>
              </a:rPr>
              <a:t>GIẢI PHÁP &amp; VẤN ĐỀ</a:t>
            </a:r>
            <a:endParaRPr sz="2000" b="1">
              <a:solidFill>
                <a:srgbClr val="FF0000"/>
              </a:solidFill>
              <a:latin typeface="Maven Pro"/>
              <a:ea typeface="Maven Pro"/>
              <a:cs typeface="Maven Pro"/>
              <a:sym typeface="Maven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3"/>
          <p:cNvPicPr preferRelativeResize="0"/>
          <p:nvPr/>
        </p:nvPicPr>
        <p:blipFill>
          <a:blip r:embed="rId3">
            <a:alphaModFix/>
          </a:blip>
          <a:stretch>
            <a:fillRect/>
          </a:stretch>
        </p:blipFill>
        <p:spPr>
          <a:xfrm>
            <a:off x="0" y="0"/>
            <a:ext cx="9144000" cy="5143499"/>
          </a:xfrm>
          <a:prstGeom prst="rect">
            <a:avLst/>
          </a:prstGeom>
          <a:noFill/>
          <a:ln>
            <a:noFill/>
          </a:ln>
        </p:spPr>
      </p:pic>
      <p:sp>
        <p:nvSpPr>
          <p:cNvPr id="374" name="Google Shape;374;p63"/>
          <p:cNvSpPr/>
          <p:nvPr/>
        </p:nvSpPr>
        <p:spPr>
          <a:xfrm>
            <a:off x="1967675" y="649475"/>
            <a:ext cx="19098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375" name="Google Shape;375;p63"/>
          <p:cNvSpPr/>
          <p:nvPr/>
        </p:nvSpPr>
        <p:spPr>
          <a:xfrm>
            <a:off x="5862575" y="4017050"/>
            <a:ext cx="21432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376" name="Google Shape;376;p63"/>
          <p:cNvSpPr/>
          <p:nvPr/>
        </p:nvSpPr>
        <p:spPr>
          <a:xfrm>
            <a:off x="2658300"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kiểm chứng khách hàng</a:t>
            </a:r>
            <a:endParaRPr sz="1800">
              <a:latin typeface="Maven Pro"/>
              <a:ea typeface="Maven Pro"/>
              <a:cs typeface="Maven Pro"/>
              <a:sym typeface="Maven Pro"/>
            </a:endParaRPr>
          </a:p>
        </p:txBody>
      </p:sp>
      <p:sp>
        <p:nvSpPr>
          <p:cNvPr id="377" name="Google Shape;377;p63"/>
          <p:cNvSpPr/>
          <p:nvPr/>
        </p:nvSpPr>
        <p:spPr>
          <a:xfrm>
            <a:off x="3285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khám phá  khách hàng</a:t>
            </a:r>
            <a:endParaRPr sz="1800">
              <a:latin typeface="Maven Pro"/>
              <a:ea typeface="Maven Pro"/>
              <a:cs typeface="Maven Pro"/>
              <a:sym typeface="Maven Pro"/>
            </a:endParaRPr>
          </a:p>
        </p:txBody>
      </p:sp>
      <p:sp>
        <p:nvSpPr>
          <p:cNvPr id="378" name="Google Shape;378;p63"/>
          <p:cNvSpPr/>
          <p:nvPr/>
        </p:nvSpPr>
        <p:spPr>
          <a:xfrm>
            <a:off x="50336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khởi tạo  khách hàng</a:t>
            </a:r>
            <a:endParaRPr sz="1800">
              <a:latin typeface="Maven Pro"/>
              <a:ea typeface="Maven Pro"/>
              <a:cs typeface="Maven Pro"/>
              <a:sym typeface="Maven Pro"/>
            </a:endParaRPr>
          </a:p>
        </p:txBody>
      </p:sp>
      <p:sp>
        <p:nvSpPr>
          <p:cNvPr id="379" name="Google Shape;379;p63"/>
          <p:cNvSpPr/>
          <p:nvPr/>
        </p:nvSpPr>
        <p:spPr>
          <a:xfrm>
            <a:off x="7346675" y="2379250"/>
            <a:ext cx="1380000" cy="893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xây dựng doanh nghiệp</a:t>
            </a:r>
            <a:endParaRPr sz="1800">
              <a:latin typeface="Maven Pro"/>
              <a:ea typeface="Maven Pro"/>
              <a:cs typeface="Maven Pro"/>
              <a:sym typeface="Maven Pro"/>
            </a:endParaRPr>
          </a:p>
        </p:txBody>
      </p:sp>
      <p:sp>
        <p:nvSpPr>
          <p:cNvPr id="380" name="Google Shape;380;p63"/>
          <p:cNvSpPr/>
          <p:nvPr/>
        </p:nvSpPr>
        <p:spPr>
          <a:xfrm>
            <a:off x="1481600" y="3549575"/>
            <a:ext cx="1328400" cy="528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Maven Pro"/>
                <a:ea typeface="Maven Pro"/>
                <a:cs typeface="Maven Pro"/>
                <a:sym typeface="Maven Pro"/>
              </a:rPr>
              <a:t>điều chỉnh</a:t>
            </a:r>
            <a:endParaRPr sz="1800" b="1">
              <a:latin typeface="Maven Pro"/>
              <a:ea typeface="Maven Pro"/>
              <a:cs typeface="Maven Pro"/>
              <a:sym typeface="Maven Pro"/>
            </a:endParaRPr>
          </a:p>
        </p:txBody>
      </p:sp>
      <p:sp>
        <p:nvSpPr>
          <p:cNvPr id="381" name="Google Shape;381;p63"/>
          <p:cNvSpPr/>
          <p:nvPr/>
        </p:nvSpPr>
        <p:spPr>
          <a:xfrm>
            <a:off x="3427375" y="591575"/>
            <a:ext cx="3639900" cy="1344000"/>
          </a:xfrm>
          <a:prstGeom prst="wedgeRoundRectCallout">
            <a:avLst>
              <a:gd name="adj1" fmla="val -20833"/>
              <a:gd name="adj2" fmla="val 62500"/>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FF0000"/>
                </a:solidFill>
                <a:latin typeface="Maven Pro"/>
                <a:ea typeface="Maven Pro"/>
                <a:cs typeface="Maven Pro"/>
                <a:sym typeface="Maven Pro"/>
              </a:rPr>
              <a:t>Sự phù hợp: </a:t>
            </a:r>
            <a:endParaRPr sz="2000" b="1">
              <a:solidFill>
                <a:srgbClr val="FF0000"/>
              </a:solidFill>
              <a:latin typeface="Maven Pro"/>
              <a:ea typeface="Maven Pro"/>
              <a:cs typeface="Maven Pro"/>
              <a:sym typeface="Maven Pro"/>
            </a:endParaRPr>
          </a:p>
          <a:p>
            <a:pPr marL="0" lvl="0" indent="0" algn="l" rtl="0">
              <a:spcBef>
                <a:spcPts val="0"/>
              </a:spcBef>
              <a:spcAft>
                <a:spcPts val="0"/>
              </a:spcAft>
              <a:buNone/>
            </a:pPr>
            <a:r>
              <a:rPr lang="en" sz="2000" b="1">
                <a:solidFill>
                  <a:srgbClr val="FF0000"/>
                </a:solidFill>
                <a:latin typeface="Maven Pro"/>
                <a:ea typeface="Maven Pro"/>
                <a:cs typeface="Maven Pro"/>
                <a:sym typeface="Maven Pro"/>
              </a:rPr>
              <a:t>SẢN PHẨM &amp; THỊ TRƯỜNG</a:t>
            </a:r>
            <a:endParaRPr sz="2000" b="1">
              <a:solidFill>
                <a:srgbClr val="FF0000"/>
              </a:solidFill>
              <a:latin typeface="Maven Pro"/>
              <a:ea typeface="Maven Pro"/>
              <a:cs typeface="Maven Pro"/>
              <a:sym typeface="Maven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64"/>
          <p:cNvPicPr preferRelativeResize="0"/>
          <p:nvPr/>
        </p:nvPicPr>
        <p:blipFill>
          <a:blip r:embed="rId3">
            <a:alphaModFix/>
          </a:blip>
          <a:stretch>
            <a:fillRect/>
          </a:stretch>
        </p:blipFill>
        <p:spPr>
          <a:xfrm>
            <a:off x="0" y="0"/>
            <a:ext cx="9144000" cy="5143499"/>
          </a:xfrm>
          <a:prstGeom prst="rect">
            <a:avLst/>
          </a:prstGeom>
          <a:noFill/>
          <a:ln>
            <a:noFill/>
          </a:ln>
        </p:spPr>
      </p:pic>
      <p:sp>
        <p:nvSpPr>
          <p:cNvPr id="387" name="Google Shape;387;p64"/>
          <p:cNvSpPr/>
          <p:nvPr/>
        </p:nvSpPr>
        <p:spPr>
          <a:xfrm>
            <a:off x="1967675" y="649475"/>
            <a:ext cx="19098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388" name="Google Shape;388;p64"/>
          <p:cNvSpPr/>
          <p:nvPr/>
        </p:nvSpPr>
        <p:spPr>
          <a:xfrm>
            <a:off x="5862575" y="4017050"/>
            <a:ext cx="21432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389" name="Google Shape;389;p64"/>
          <p:cNvSpPr/>
          <p:nvPr/>
        </p:nvSpPr>
        <p:spPr>
          <a:xfrm>
            <a:off x="2658300"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kiểm chứng khách hàng</a:t>
            </a:r>
            <a:endParaRPr sz="1800">
              <a:latin typeface="Maven Pro"/>
              <a:ea typeface="Maven Pro"/>
              <a:cs typeface="Maven Pro"/>
              <a:sym typeface="Maven Pro"/>
            </a:endParaRPr>
          </a:p>
        </p:txBody>
      </p:sp>
      <p:sp>
        <p:nvSpPr>
          <p:cNvPr id="390" name="Google Shape;390;p64"/>
          <p:cNvSpPr/>
          <p:nvPr/>
        </p:nvSpPr>
        <p:spPr>
          <a:xfrm>
            <a:off x="3285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khám phá  khách hàng</a:t>
            </a:r>
            <a:endParaRPr sz="1800">
              <a:latin typeface="Maven Pro"/>
              <a:ea typeface="Maven Pro"/>
              <a:cs typeface="Maven Pro"/>
              <a:sym typeface="Maven Pro"/>
            </a:endParaRPr>
          </a:p>
        </p:txBody>
      </p:sp>
      <p:sp>
        <p:nvSpPr>
          <p:cNvPr id="391" name="Google Shape;391;p64"/>
          <p:cNvSpPr/>
          <p:nvPr/>
        </p:nvSpPr>
        <p:spPr>
          <a:xfrm>
            <a:off x="5033675" y="2407575"/>
            <a:ext cx="1380000" cy="636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khởi tạo  khách hàng</a:t>
            </a:r>
            <a:endParaRPr sz="1800">
              <a:latin typeface="Maven Pro"/>
              <a:ea typeface="Maven Pro"/>
              <a:cs typeface="Maven Pro"/>
              <a:sym typeface="Maven Pro"/>
            </a:endParaRPr>
          </a:p>
        </p:txBody>
      </p:sp>
      <p:sp>
        <p:nvSpPr>
          <p:cNvPr id="392" name="Google Shape;392;p64"/>
          <p:cNvSpPr/>
          <p:nvPr/>
        </p:nvSpPr>
        <p:spPr>
          <a:xfrm>
            <a:off x="7346675" y="2379250"/>
            <a:ext cx="1380000" cy="8937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Maven Pro"/>
                <a:ea typeface="Maven Pro"/>
                <a:cs typeface="Maven Pro"/>
                <a:sym typeface="Maven Pro"/>
              </a:rPr>
              <a:t>xây dựng doanh nghiệp</a:t>
            </a:r>
            <a:endParaRPr sz="1800">
              <a:latin typeface="Maven Pro"/>
              <a:ea typeface="Maven Pro"/>
              <a:cs typeface="Maven Pro"/>
              <a:sym typeface="Maven Pro"/>
            </a:endParaRPr>
          </a:p>
        </p:txBody>
      </p:sp>
      <p:sp>
        <p:nvSpPr>
          <p:cNvPr id="393" name="Google Shape;393;p64"/>
          <p:cNvSpPr/>
          <p:nvPr/>
        </p:nvSpPr>
        <p:spPr>
          <a:xfrm>
            <a:off x="1474125" y="3549575"/>
            <a:ext cx="1335900" cy="528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Maven Pro"/>
                <a:ea typeface="Maven Pro"/>
                <a:cs typeface="Maven Pro"/>
                <a:sym typeface="Maven Pro"/>
              </a:rPr>
              <a:t>điều chỉnh</a:t>
            </a:r>
            <a:endParaRPr sz="1800" b="1">
              <a:latin typeface="Maven Pro"/>
              <a:ea typeface="Maven Pro"/>
              <a:cs typeface="Maven Pro"/>
              <a:sym typeface="Maven Pro"/>
            </a:endParaRPr>
          </a:p>
        </p:txBody>
      </p:sp>
      <p:sp>
        <p:nvSpPr>
          <p:cNvPr id="394" name="Google Shape;394;p64"/>
          <p:cNvSpPr/>
          <p:nvPr/>
        </p:nvSpPr>
        <p:spPr>
          <a:xfrm>
            <a:off x="6115300" y="649475"/>
            <a:ext cx="2508000" cy="1344000"/>
          </a:xfrm>
          <a:prstGeom prst="wedgeRoundRectCallout">
            <a:avLst>
              <a:gd name="adj1" fmla="val -20833"/>
              <a:gd name="adj2" fmla="val 62500"/>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FF0000"/>
                </a:solidFill>
                <a:latin typeface="Maven Pro"/>
                <a:ea typeface="Maven Pro"/>
                <a:cs typeface="Maven Pro"/>
                <a:sym typeface="Maven Pro"/>
              </a:rPr>
              <a:t>TĂNG TRƯỞNG </a:t>
            </a:r>
            <a:endParaRPr sz="2000" b="1">
              <a:solidFill>
                <a:srgbClr val="FF0000"/>
              </a:solidFill>
              <a:latin typeface="Maven Pro"/>
              <a:ea typeface="Maven Pro"/>
              <a:cs typeface="Maven Pro"/>
              <a:sym typeface="Maven Pro"/>
            </a:endParaRPr>
          </a:p>
          <a:p>
            <a:pPr marL="0" lvl="0" indent="0" algn="l" rtl="0">
              <a:spcBef>
                <a:spcPts val="0"/>
              </a:spcBef>
              <a:spcAft>
                <a:spcPts val="0"/>
              </a:spcAft>
              <a:buNone/>
            </a:pPr>
            <a:r>
              <a:rPr lang="en" sz="2000" b="1">
                <a:solidFill>
                  <a:srgbClr val="FF0000"/>
                </a:solidFill>
                <a:latin typeface="Maven Pro"/>
                <a:ea typeface="Maven Pro"/>
                <a:cs typeface="Maven Pro"/>
                <a:sym typeface="Maven Pro"/>
              </a:rPr>
              <a:t>BỀN VỮNG</a:t>
            </a:r>
            <a:endParaRPr sz="2000" b="1">
              <a:solidFill>
                <a:srgbClr val="FF0000"/>
              </a:solidFill>
              <a:latin typeface="Maven Pro"/>
              <a:ea typeface="Maven Pro"/>
              <a:cs typeface="Maven Pro"/>
              <a:sym typeface="Maven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65"/>
          <p:cNvPicPr preferRelativeResize="0"/>
          <p:nvPr/>
        </p:nvPicPr>
        <p:blipFill>
          <a:blip r:embed="rId3">
            <a:alphaModFix/>
          </a:blip>
          <a:stretch>
            <a:fillRect/>
          </a:stretch>
        </p:blipFill>
        <p:spPr>
          <a:xfrm>
            <a:off x="848232" y="0"/>
            <a:ext cx="7447544"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66"/>
          <p:cNvPicPr preferRelativeResize="0"/>
          <p:nvPr/>
        </p:nvPicPr>
        <p:blipFill>
          <a:blip r:embed="rId3">
            <a:alphaModFix/>
          </a:blip>
          <a:stretch>
            <a:fillRect/>
          </a:stretch>
        </p:blipFill>
        <p:spPr>
          <a:xfrm>
            <a:off x="1242700" y="0"/>
            <a:ext cx="6658591" cy="5143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aven Pro"/>
                <a:ea typeface="Maven Pro"/>
                <a:cs typeface="Maven Pro"/>
                <a:sym typeface="Maven Pro"/>
              </a:rPr>
              <a:t>Cấu Trúc Phỏng Vấn</a:t>
            </a:r>
            <a:endParaRPr>
              <a:latin typeface="Maven Pro"/>
              <a:ea typeface="Maven Pro"/>
              <a:cs typeface="Maven Pro"/>
              <a:sym typeface="Maven Pro"/>
            </a:endParaRPr>
          </a:p>
        </p:txBody>
      </p:sp>
      <p:sp>
        <p:nvSpPr>
          <p:cNvPr id="423" name="Google Shape;423;p6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Mở </a:t>
            </a:r>
            <a:endParaRPr sz="1800">
              <a:solidFill>
                <a:srgbClr val="000000"/>
              </a:solidFill>
              <a:latin typeface="Maven Pro"/>
              <a:ea typeface="Maven Pro"/>
              <a:cs typeface="Maven Pro"/>
              <a:sym typeface="Maven Pro"/>
            </a:endParaRPr>
          </a:p>
          <a:p>
            <a:pPr marL="457200" lvl="0"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Định khung</a:t>
            </a:r>
            <a:endParaRPr sz="1800">
              <a:solidFill>
                <a:srgbClr val="000000"/>
              </a:solidFill>
              <a:latin typeface="Maven Pro"/>
              <a:ea typeface="Maven Pro"/>
              <a:cs typeface="Maven Pro"/>
              <a:sym typeface="Maven Pro"/>
            </a:endParaRPr>
          </a:p>
          <a:p>
            <a:pPr marL="457200" lvl="0"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Đánh giá</a:t>
            </a:r>
            <a:endParaRPr sz="1800">
              <a:solidFill>
                <a:srgbClr val="000000"/>
              </a:solidFill>
              <a:latin typeface="Maven Pro"/>
              <a:ea typeface="Maven Pro"/>
              <a:cs typeface="Maven Pro"/>
              <a:sym typeface="Maven Pro"/>
            </a:endParaRPr>
          </a:p>
          <a:p>
            <a:pPr marL="457200" lvl="0"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Lắng nghe</a:t>
            </a:r>
            <a:endParaRPr sz="1800">
              <a:solidFill>
                <a:srgbClr val="000000"/>
              </a:solidFill>
              <a:latin typeface="Maven Pro"/>
              <a:ea typeface="Maven Pro"/>
              <a:cs typeface="Maven Pro"/>
              <a:sym typeface="Maven Pro"/>
            </a:endParaRPr>
          </a:p>
          <a:p>
            <a:pPr marL="457200" lvl="0"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Kết thúc</a:t>
            </a:r>
            <a:br>
              <a:rPr lang="en" sz="1800">
                <a:solidFill>
                  <a:srgbClr val="000000"/>
                </a:solidFill>
                <a:latin typeface="Maven Pro"/>
                <a:ea typeface="Maven Pro"/>
                <a:cs typeface="Maven Pro"/>
                <a:sym typeface="Maven Pro"/>
              </a:rPr>
            </a:br>
            <a:endParaRPr sz="1800">
              <a:solidFill>
                <a:srgbClr val="000000"/>
              </a:solidFill>
              <a:latin typeface="Maven Pro"/>
              <a:ea typeface="Maven Pro"/>
              <a:cs typeface="Maven Pro"/>
              <a:sym typeface="Maven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70"/>
          <p:cNvPicPr preferRelativeResize="0"/>
          <p:nvPr/>
        </p:nvPicPr>
        <p:blipFill>
          <a:blip r:embed="rId3">
            <a:alphaModFix/>
          </a:blip>
          <a:stretch>
            <a:fillRect/>
          </a:stretch>
        </p:blipFill>
        <p:spPr>
          <a:xfrm>
            <a:off x="1093175" y="0"/>
            <a:ext cx="6957652" cy="51435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71"/>
          <p:cNvPicPr preferRelativeResize="0"/>
          <p:nvPr/>
        </p:nvPicPr>
        <p:blipFill>
          <a:blip r:embed="rId3">
            <a:alphaModFix/>
          </a:blip>
          <a:stretch>
            <a:fillRect/>
          </a:stretch>
        </p:blipFill>
        <p:spPr>
          <a:xfrm>
            <a:off x="1028075" y="0"/>
            <a:ext cx="7087875"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72"/>
          <p:cNvPicPr preferRelativeResize="0"/>
          <p:nvPr/>
        </p:nvPicPr>
        <p:blipFill>
          <a:blip r:embed="rId3">
            <a:alphaModFix/>
          </a:blip>
          <a:stretch>
            <a:fillRect/>
          </a:stretch>
        </p:blipFill>
        <p:spPr>
          <a:xfrm>
            <a:off x="882975" y="0"/>
            <a:ext cx="7325674" cy="51434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73"/>
          <p:cNvPicPr preferRelativeResize="0"/>
          <p:nvPr/>
        </p:nvPicPr>
        <p:blipFill>
          <a:blip r:embed="rId3">
            <a:alphaModFix/>
          </a:blip>
          <a:stretch>
            <a:fillRect/>
          </a:stretch>
        </p:blipFill>
        <p:spPr>
          <a:xfrm>
            <a:off x="0" y="0"/>
            <a:ext cx="914398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body" idx="1"/>
          </p:nvPr>
        </p:nvSpPr>
        <p:spPr>
          <a:xfrm>
            <a:off x="311700" y="966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0000"/>
                </a:solidFill>
                <a:latin typeface="Maven Pro"/>
                <a:ea typeface="Maven Pro"/>
                <a:cs typeface="Maven Pro"/>
                <a:sym typeface="Maven Pro"/>
              </a:rPr>
              <a:t>Tạo phiên bản mẫu - </a:t>
            </a:r>
            <a:endParaRPr sz="4800" b="1">
              <a:solidFill>
                <a:srgbClr val="FF0000"/>
              </a:solidFill>
              <a:latin typeface="Maven Pro"/>
              <a:ea typeface="Maven Pro"/>
              <a:cs typeface="Maven Pro"/>
              <a:sym typeface="Maven Pro"/>
            </a:endParaRPr>
          </a:p>
          <a:p>
            <a:pPr marL="0" lvl="0" indent="0" algn="l" rtl="0">
              <a:spcBef>
                <a:spcPts val="1600"/>
              </a:spcBef>
              <a:spcAft>
                <a:spcPts val="1600"/>
              </a:spcAft>
              <a:buNone/>
            </a:pPr>
            <a:r>
              <a:rPr lang="en" sz="4800" b="1">
                <a:solidFill>
                  <a:srgbClr val="FF0000"/>
                </a:solidFill>
                <a:latin typeface="Maven Pro"/>
                <a:ea typeface="Maven Pro"/>
                <a:cs typeface="Maven Pro"/>
                <a:sym typeface="Maven Pro"/>
              </a:rPr>
              <a:t>Chứ đừng lên kế hoạch!</a:t>
            </a:r>
            <a:endParaRPr sz="4800" b="1">
              <a:solidFill>
                <a:srgbClr val="FF0000"/>
              </a:solidFill>
              <a:latin typeface="Maven Pro"/>
              <a:ea typeface="Maven Pro"/>
              <a:cs typeface="Maven Pro"/>
              <a:sym typeface="Maven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74"/>
          <p:cNvPicPr preferRelativeResize="0"/>
          <p:nvPr/>
        </p:nvPicPr>
        <p:blipFill>
          <a:blip r:embed="rId3">
            <a:alphaModFix/>
          </a:blip>
          <a:stretch>
            <a:fillRect/>
          </a:stretch>
        </p:blipFill>
        <p:spPr>
          <a:xfrm>
            <a:off x="784438" y="0"/>
            <a:ext cx="7575123"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75"/>
          <p:cNvPicPr preferRelativeResize="0"/>
          <p:nvPr/>
        </p:nvPicPr>
        <p:blipFill>
          <a:blip r:embed="rId3">
            <a:alphaModFix/>
          </a:blip>
          <a:stretch>
            <a:fillRect/>
          </a:stretch>
        </p:blipFill>
        <p:spPr>
          <a:xfrm>
            <a:off x="0" y="0"/>
            <a:ext cx="9127433" cy="51434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76"/>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7"/>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aven Pro"/>
                <a:ea typeface="Maven Pro"/>
                <a:cs typeface="Maven Pro"/>
                <a:sym typeface="Maven Pro"/>
              </a:rPr>
              <a:t>Thiết kế khảo sát</a:t>
            </a:r>
            <a:endParaRPr>
              <a:latin typeface="Maven Pro"/>
              <a:ea typeface="Maven Pro"/>
              <a:cs typeface="Maven Pro"/>
              <a:sym typeface="Maven Pro"/>
            </a:endParaRPr>
          </a:p>
        </p:txBody>
      </p:sp>
      <p:sp>
        <p:nvSpPr>
          <p:cNvPr id="464" name="Google Shape;464;p77"/>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aven Pro"/>
              <a:buChar char="●"/>
            </a:pPr>
            <a:r>
              <a:rPr lang="en" sz="1400">
                <a:latin typeface="Maven Pro"/>
                <a:ea typeface="Maven Pro"/>
                <a:cs typeface="Maven Pro"/>
                <a:sym typeface="Maven Pro"/>
              </a:rPr>
              <a:t>Tôi muốn tìm ra lý do vì sao khách hàng lại không sử dụng “sản phẩm" của tôi?!</a:t>
            </a:r>
            <a:endParaRPr sz="1400">
              <a:latin typeface="Maven Pro"/>
              <a:ea typeface="Maven Pro"/>
              <a:cs typeface="Maven Pro"/>
              <a:sym typeface="Maven Pro"/>
            </a:endParaRPr>
          </a:p>
          <a:p>
            <a:pPr marL="0" lvl="0" indent="0" algn="l" rtl="0">
              <a:spcBef>
                <a:spcPts val="1600"/>
              </a:spcBef>
              <a:spcAft>
                <a:spcPts val="1600"/>
              </a:spcAft>
              <a:buNone/>
            </a:pPr>
            <a:endParaRPr sz="1400">
              <a:latin typeface="Maven Pro"/>
              <a:ea typeface="Maven Pro"/>
              <a:cs typeface="Maven Pro"/>
              <a:sym typeface="Maven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aven Pro"/>
                <a:ea typeface="Maven Pro"/>
                <a:cs typeface="Maven Pro"/>
                <a:sym typeface="Maven Pro"/>
              </a:rPr>
              <a:t>Vì Sao Cần Làm Khảo Sát?</a:t>
            </a:r>
            <a:endParaRPr>
              <a:latin typeface="Maven Pro"/>
              <a:ea typeface="Maven Pro"/>
              <a:cs typeface="Maven Pro"/>
              <a:sym typeface="Maven Pro"/>
            </a:endParaRPr>
          </a:p>
        </p:txBody>
      </p:sp>
      <p:sp>
        <p:nvSpPr>
          <p:cNvPr id="470" name="Google Shape;470;p7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Maven Pro"/>
              <a:buChar char="●"/>
            </a:pPr>
            <a:r>
              <a:rPr lang="en" sz="1600">
                <a:solidFill>
                  <a:srgbClr val="000000"/>
                </a:solidFill>
                <a:latin typeface="Maven Pro"/>
                <a:ea typeface="Maven Pro"/>
                <a:cs typeface="Maven Pro"/>
                <a:sym typeface="Maven Pro"/>
              </a:rPr>
              <a:t>Phù hợp …</a:t>
            </a:r>
            <a:endParaRPr sz="1600">
              <a:solidFill>
                <a:srgbClr val="000000"/>
              </a:solidFill>
              <a:latin typeface="Maven Pro"/>
              <a:ea typeface="Maven Pro"/>
              <a:cs typeface="Maven Pro"/>
              <a:sym typeface="Maven Pro"/>
            </a:endParaRPr>
          </a:p>
          <a:p>
            <a:pPr marL="914400" lvl="0" indent="0" algn="l" rtl="0">
              <a:spcBef>
                <a:spcPts val="1600"/>
              </a:spcBef>
              <a:spcAft>
                <a:spcPts val="1600"/>
              </a:spcAft>
              <a:buNone/>
            </a:pPr>
            <a:r>
              <a:rPr lang="en" sz="1600">
                <a:solidFill>
                  <a:srgbClr val="000000"/>
                </a:solidFill>
                <a:latin typeface="Maven Pro"/>
                <a:ea typeface="Maven Pro"/>
                <a:cs typeface="Maven Pro"/>
                <a:sym typeface="Maven Pro"/>
              </a:rPr>
              <a:t/>
            </a:r>
            <a:br>
              <a:rPr lang="en" sz="1600">
                <a:solidFill>
                  <a:srgbClr val="000000"/>
                </a:solidFill>
                <a:latin typeface="Maven Pro"/>
                <a:ea typeface="Maven Pro"/>
                <a:cs typeface="Maven Pro"/>
                <a:sym typeface="Maven Pro"/>
              </a:rPr>
            </a:br>
            <a:r>
              <a:rPr lang="en" sz="1600">
                <a:solidFill>
                  <a:srgbClr val="000000"/>
                </a:solidFill>
                <a:latin typeface="Maven Pro"/>
                <a:ea typeface="Maven Pro"/>
                <a:cs typeface="Maven Pro"/>
                <a:sym typeface="Maven Pro"/>
              </a:rPr>
              <a:t/>
            </a:r>
            <a:br>
              <a:rPr lang="en" sz="1600">
                <a:solidFill>
                  <a:srgbClr val="000000"/>
                </a:solidFill>
                <a:latin typeface="Maven Pro"/>
                <a:ea typeface="Maven Pro"/>
                <a:cs typeface="Maven Pro"/>
                <a:sym typeface="Maven Pro"/>
              </a:rPr>
            </a:br>
            <a:endParaRPr sz="1600">
              <a:solidFill>
                <a:srgbClr val="000000"/>
              </a:solidFill>
              <a:latin typeface="Maven Pro"/>
              <a:ea typeface="Maven Pro"/>
              <a:cs typeface="Maven Pro"/>
              <a:sym typeface="Maven Pro"/>
            </a:endParaRPr>
          </a:p>
        </p:txBody>
      </p:sp>
      <p:sp>
        <p:nvSpPr>
          <p:cNvPr id="471" name="Google Shape;471;p7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Maven Pro"/>
              <a:buChar char="●"/>
            </a:pPr>
            <a:r>
              <a:rPr lang="en" sz="1600">
                <a:solidFill>
                  <a:srgbClr val="000000"/>
                </a:solidFill>
                <a:latin typeface="Maven Pro"/>
                <a:ea typeface="Maven Pro"/>
                <a:cs typeface="Maven Pro"/>
                <a:sym typeface="Maven Pro"/>
              </a:rPr>
              <a:t>Không thật sự phù hợp …</a:t>
            </a:r>
            <a:endParaRPr sz="1600">
              <a:solidFill>
                <a:srgbClr val="000000"/>
              </a:solidFill>
              <a:latin typeface="Maven Pro"/>
              <a:ea typeface="Maven Pro"/>
              <a:cs typeface="Maven Pro"/>
              <a:sym typeface="Maven Pro"/>
            </a:endParaRPr>
          </a:p>
          <a:p>
            <a:pPr marL="914400" lvl="0" indent="0" algn="l" rtl="0">
              <a:spcBef>
                <a:spcPts val="1600"/>
              </a:spcBef>
              <a:spcAft>
                <a:spcPts val="1600"/>
              </a:spcAft>
              <a:buNone/>
            </a:pPr>
            <a:r>
              <a:rPr lang="en" sz="1600">
                <a:solidFill>
                  <a:srgbClr val="000000"/>
                </a:solidFill>
                <a:latin typeface="Maven Pro"/>
                <a:ea typeface="Maven Pro"/>
                <a:cs typeface="Maven Pro"/>
                <a:sym typeface="Maven Pro"/>
              </a:rPr>
              <a:t/>
            </a:r>
            <a:br>
              <a:rPr lang="en" sz="1600">
                <a:solidFill>
                  <a:srgbClr val="000000"/>
                </a:solidFill>
                <a:latin typeface="Maven Pro"/>
                <a:ea typeface="Maven Pro"/>
                <a:cs typeface="Maven Pro"/>
                <a:sym typeface="Maven Pro"/>
              </a:rPr>
            </a:br>
            <a:endParaRPr sz="1600">
              <a:solidFill>
                <a:srgbClr val="000000"/>
              </a:solidFill>
              <a:latin typeface="Maven Pro"/>
              <a:ea typeface="Maven Pro"/>
              <a:cs typeface="Maven Pro"/>
              <a:sym typeface="Maven Pr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0"/>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aven Pro"/>
                <a:ea typeface="Maven Pro"/>
                <a:cs typeface="Maven Pro"/>
                <a:sym typeface="Maven Pro"/>
              </a:rPr>
              <a:t>Dưới Lên (Bottom Up)</a:t>
            </a:r>
            <a:endParaRPr sz="3000">
              <a:latin typeface="Maven Pro"/>
              <a:ea typeface="Maven Pro"/>
              <a:cs typeface="Maven Pro"/>
              <a:sym typeface="Maven Pro"/>
            </a:endParaRPr>
          </a:p>
        </p:txBody>
      </p:sp>
      <p:sp>
        <p:nvSpPr>
          <p:cNvPr id="484" name="Google Shape;484;p80"/>
          <p:cNvSpPr txBox="1">
            <a:spLocks noGrp="1"/>
          </p:cNvSpPr>
          <p:nvPr>
            <p:ph type="body" idx="4294967295"/>
          </p:nvPr>
        </p:nvSpPr>
        <p:spPr>
          <a:xfrm>
            <a:off x="1173600" y="2176000"/>
            <a:ext cx="6796800" cy="2589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Công thức: A x B x C = Quy mô thị trường</a:t>
            </a:r>
            <a:endParaRPr sz="1400">
              <a:solidFill>
                <a:srgbClr val="000000"/>
              </a:solidFill>
              <a:latin typeface="Maven Pro"/>
              <a:ea typeface="Maven Pro"/>
              <a:cs typeface="Maven Pro"/>
              <a:sym typeface="Maven Pro"/>
            </a:endParaRPr>
          </a:p>
          <a:p>
            <a:pPr marL="457200" lvl="0" indent="-317500" algn="l" rtl="0">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Trong đó:</a:t>
            </a:r>
            <a:br>
              <a:rPr lang="en" sz="1400">
                <a:solidFill>
                  <a:srgbClr val="000000"/>
                </a:solidFill>
                <a:latin typeface="Maven Pro"/>
                <a:ea typeface="Maven Pro"/>
                <a:cs typeface="Maven Pro"/>
                <a:sym typeface="Maven Pro"/>
              </a:rPr>
            </a:br>
            <a:r>
              <a:rPr lang="en" sz="1400">
                <a:solidFill>
                  <a:srgbClr val="000000"/>
                </a:solidFill>
                <a:latin typeface="Maven Pro"/>
                <a:ea typeface="Maven Pro"/>
                <a:cs typeface="Maven Pro"/>
                <a:sym typeface="Maven Pro"/>
              </a:rPr>
              <a:t>A = # khách hàng</a:t>
            </a:r>
            <a:br>
              <a:rPr lang="en" sz="1400">
                <a:solidFill>
                  <a:srgbClr val="000000"/>
                </a:solidFill>
                <a:latin typeface="Maven Pro"/>
                <a:ea typeface="Maven Pro"/>
                <a:cs typeface="Maven Pro"/>
                <a:sym typeface="Maven Pro"/>
              </a:rPr>
            </a:br>
            <a:r>
              <a:rPr lang="en" sz="1400">
                <a:solidFill>
                  <a:srgbClr val="000000"/>
                </a:solidFill>
                <a:latin typeface="Maven Pro"/>
                <a:ea typeface="Maven Pro"/>
                <a:cs typeface="Maven Pro"/>
                <a:sym typeface="Maven Pro"/>
              </a:rPr>
              <a:t>B = $ trung bình quy mô giao dịch</a:t>
            </a:r>
            <a:br>
              <a:rPr lang="en" sz="1400">
                <a:solidFill>
                  <a:srgbClr val="000000"/>
                </a:solidFill>
                <a:latin typeface="Maven Pro"/>
                <a:ea typeface="Maven Pro"/>
                <a:cs typeface="Maven Pro"/>
                <a:sym typeface="Maven Pro"/>
              </a:rPr>
            </a:br>
            <a:r>
              <a:rPr lang="en" sz="1400">
                <a:solidFill>
                  <a:srgbClr val="000000"/>
                </a:solidFill>
                <a:latin typeface="Maven Pro"/>
                <a:ea typeface="Maven Pro"/>
                <a:cs typeface="Maven Pro"/>
                <a:sym typeface="Maven Pro"/>
              </a:rPr>
              <a:t>C = # giao dịch/khách hàng/năm</a:t>
            </a:r>
            <a:endParaRPr sz="1400">
              <a:solidFill>
                <a:srgbClr val="000000"/>
              </a:solidFill>
              <a:latin typeface="Maven Pro"/>
              <a:ea typeface="Maven Pro"/>
              <a:cs typeface="Maven Pro"/>
              <a:sym typeface="Maven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81"/>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Maven Pro"/>
                <a:ea typeface="Maven Pro"/>
                <a:cs typeface="Maven Pro"/>
                <a:sym typeface="Maven Pro"/>
              </a:rPr>
              <a:t>Trên Xuống (Top Down)</a:t>
            </a:r>
            <a:endParaRPr sz="3000">
              <a:latin typeface="Maven Pro"/>
              <a:ea typeface="Maven Pro"/>
              <a:cs typeface="Maven Pro"/>
              <a:sym typeface="Maven Pro"/>
            </a:endParaRPr>
          </a:p>
        </p:txBody>
      </p:sp>
      <p:sp>
        <p:nvSpPr>
          <p:cNvPr id="490" name="Google Shape;490;p81"/>
          <p:cNvSpPr txBox="1">
            <a:spLocks noGrp="1"/>
          </p:cNvSpPr>
          <p:nvPr>
            <p:ph type="body" idx="4294967295"/>
          </p:nvPr>
        </p:nvSpPr>
        <p:spPr>
          <a:xfrm>
            <a:off x="1173600" y="2153550"/>
            <a:ext cx="6796800" cy="2612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TAM (total available market): tổng số lượng khách hàng hoặc số lượng giao dịch trong thị trường bạn muốn thâm nhập.</a:t>
            </a:r>
            <a:endParaRPr sz="1400">
              <a:solidFill>
                <a:srgbClr val="000000"/>
              </a:solidFill>
              <a:latin typeface="Maven Pro"/>
              <a:ea typeface="Maven Pro"/>
              <a:cs typeface="Maven Pro"/>
              <a:sym typeface="Maven Pro"/>
            </a:endParaRPr>
          </a:p>
          <a:p>
            <a:pPr marL="457200" lvl="0" indent="-317500" algn="l" rtl="0">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SAM (served available market): miếng bánh thị phần tiềm năng của thị trường mà sản phẩm/dịch vụ của bạn phục vụ.</a:t>
            </a:r>
            <a:endParaRPr sz="1400">
              <a:solidFill>
                <a:srgbClr val="000000"/>
              </a:solidFill>
              <a:latin typeface="Maven Pro"/>
              <a:ea typeface="Maven Pro"/>
              <a:cs typeface="Maven Pro"/>
              <a:sym typeface="Maven Pro"/>
            </a:endParaRPr>
          </a:p>
          <a:p>
            <a:pPr marL="457200" lvl="0" indent="-317500" algn="l" rtl="0">
              <a:spcBef>
                <a:spcPts val="0"/>
              </a:spcBef>
              <a:spcAft>
                <a:spcPts val="0"/>
              </a:spcAft>
              <a:buClr>
                <a:srgbClr val="000000"/>
              </a:buClr>
              <a:buSzPts val="1400"/>
              <a:buFont typeface="Maven Pro"/>
              <a:buChar char="●"/>
            </a:pPr>
            <a:r>
              <a:rPr lang="en" sz="1400">
                <a:solidFill>
                  <a:srgbClr val="000000"/>
                </a:solidFill>
                <a:latin typeface="Maven Pro"/>
                <a:ea typeface="Maven Pro"/>
                <a:cs typeface="Maven Pro"/>
                <a:sym typeface="Maven Pro"/>
              </a:rPr>
              <a:t>SOM (served obtainable market): miếng bánh thị phần thật sự của thị trường bạn mong muốn lấy được.</a:t>
            </a:r>
            <a:endParaRPr sz="1400">
              <a:solidFill>
                <a:srgbClr val="000000"/>
              </a:solidFill>
              <a:latin typeface="Maven Pro"/>
              <a:ea typeface="Maven Pro"/>
              <a:cs typeface="Maven Pro"/>
              <a:sym typeface="Maven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82"/>
          <p:cNvPicPr preferRelativeResize="0"/>
          <p:nvPr/>
        </p:nvPicPr>
        <p:blipFill>
          <a:blip r:embed="rId3">
            <a:alphaModFix/>
          </a:blip>
          <a:stretch>
            <a:fillRect/>
          </a:stretch>
        </p:blipFill>
        <p:spPr>
          <a:xfrm>
            <a:off x="152400" y="152400"/>
            <a:ext cx="4838701" cy="4838701"/>
          </a:xfrm>
          <a:prstGeom prst="rect">
            <a:avLst/>
          </a:prstGeom>
          <a:noFill/>
          <a:ln>
            <a:noFill/>
          </a:ln>
        </p:spPr>
      </p:pic>
      <p:pic>
        <p:nvPicPr>
          <p:cNvPr id="496" name="Google Shape;496;p82"/>
          <p:cNvPicPr preferRelativeResize="0"/>
          <p:nvPr/>
        </p:nvPicPr>
        <p:blipFill>
          <a:blip r:embed="rId4">
            <a:alphaModFix/>
          </a:blip>
          <a:stretch>
            <a:fillRect/>
          </a:stretch>
        </p:blipFill>
        <p:spPr>
          <a:xfrm>
            <a:off x="4676250" y="1679525"/>
            <a:ext cx="4467750" cy="1485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3"/>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aven Pro"/>
                <a:ea typeface="Maven Pro"/>
                <a:cs typeface="Maven Pro"/>
                <a:sym typeface="Maven Pro"/>
              </a:rPr>
              <a:t>Xây Dựng Đội Ngũ Nhân Sự Tinh Gọn</a:t>
            </a:r>
            <a:endParaRPr>
              <a:latin typeface="Maven Pro"/>
              <a:ea typeface="Maven Pro"/>
              <a:cs typeface="Maven Pro"/>
              <a:sym typeface="Maven Pro"/>
            </a:endParaRPr>
          </a:p>
        </p:txBody>
      </p:sp>
      <p:sp>
        <p:nvSpPr>
          <p:cNvPr id="502" name="Google Shape;502;p83"/>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Font typeface="Maven Pro"/>
              <a:buChar char="●"/>
            </a:pPr>
            <a:r>
              <a:rPr lang="en">
                <a:solidFill>
                  <a:srgbClr val="000000"/>
                </a:solidFill>
                <a:latin typeface="Maven Pro"/>
                <a:ea typeface="Maven Pro"/>
                <a:cs typeface="Maven Pro"/>
                <a:sym typeface="Maven Pro"/>
              </a:rPr>
              <a:t>Điều gì làm nên đội ngũ nhân sự “tốt"?</a:t>
            </a:r>
            <a:endParaRPr>
              <a:solidFill>
                <a:srgbClr val="000000"/>
              </a:solidFill>
              <a:latin typeface="Maven Pro"/>
              <a:ea typeface="Maven Pro"/>
              <a:cs typeface="Maven Pro"/>
              <a:sym typeface="Maven Pro"/>
            </a:endParaRPr>
          </a:p>
        </p:txBody>
      </p:sp>
      <p:sp>
        <p:nvSpPr>
          <p:cNvPr id="503" name="Google Shape;503;p83"/>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Font typeface="Maven Pro"/>
              <a:buChar char="●"/>
            </a:pPr>
            <a:r>
              <a:rPr lang="en">
                <a:solidFill>
                  <a:srgbClr val="000000"/>
                </a:solidFill>
                <a:latin typeface="Maven Pro"/>
                <a:ea typeface="Maven Pro"/>
                <a:cs typeface="Maven Pro"/>
                <a:sym typeface="Maven Pro"/>
              </a:rPr>
              <a:t>Quá trình xây dựng &amp; phát triển team sẽ diễn ra như thế nào?</a:t>
            </a:r>
            <a:endParaRPr>
              <a:solidFill>
                <a:srgbClr val="000000"/>
              </a:solidFill>
              <a:latin typeface="Maven Pro"/>
              <a:ea typeface="Maven Pro"/>
              <a:cs typeface="Maven Pro"/>
              <a:sym typeface="Maven Pr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4"/>
          <p:cNvPicPr preferRelativeResize="0"/>
          <p:nvPr/>
        </p:nvPicPr>
        <p:blipFill>
          <a:blip r:embed="rId3">
            <a:alphaModFix/>
          </a:blip>
          <a:stretch>
            <a:fillRect/>
          </a:stretch>
        </p:blipFill>
        <p:spPr>
          <a:xfrm>
            <a:off x="168100" y="0"/>
            <a:ext cx="3031524" cy="3884026"/>
          </a:xfrm>
          <a:prstGeom prst="rect">
            <a:avLst/>
          </a:prstGeom>
          <a:noFill/>
          <a:ln>
            <a:noFill/>
          </a:ln>
        </p:spPr>
      </p:pic>
      <p:pic>
        <p:nvPicPr>
          <p:cNvPr id="509" name="Google Shape;509;p84"/>
          <p:cNvPicPr preferRelativeResize="0"/>
          <p:nvPr/>
        </p:nvPicPr>
        <p:blipFill>
          <a:blip r:embed="rId4">
            <a:alphaModFix/>
          </a:blip>
          <a:stretch>
            <a:fillRect/>
          </a:stretch>
        </p:blipFill>
        <p:spPr>
          <a:xfrm>
            <a:off x="4983200" y="0"/>
            <a:ext cx="4160801" cy="2711826"/>
          </a:xfrm>
          <a:prstGeom prst="rect">
            <a:avLst/>
          </a:prstGeom>
          <a:noFill/>
          <a:ln>
            <a:noFill/>
          </a:ln>
        </p:spPr>
      </p:pic>
      <p:pic>
        <p:nvPicPr>
          <p:cNvPr id="510" name="Google Shape;510;p84"/>
          <p:cNvPicPr preferRelativeResize="0"/>
          <p:nvPr/>
        </p:nvPicPr>
        <p:blipFill>
          <a:blip r:embed="rId5">
            <a:alphaModFix/>
          </a:blip>
          <a:stretch>
            <a:fillRect/>
          </a:stretch>
        </p:blipFill>
        <p:spPr>
          <a:xfrm>
            <a:off x="4156625" y="2855913"/>
            <a:ext cx="4987374" cy="2047875"/>
          </a:xfrm>
          <a:prstGeom prst="rect">
            <a:avLst/>
          </a:prstGeom>
          <a:noFill/>
          <a:ln>
            <a:noFill/>
          </a:ln>
        </p:spPr>
      </p:pic>
      <p:pic>
        <p:nvPicPr>
          <p:cNvPr id="511" name="Google Shape;511;p84"/>
          <p:cNvPicPr preferRelativeResize="0"/>
          <p:nvPr/>
        </p:nvPicPr>
        <p:blipFill>
          <a:blip r:embed="rId6">
            <a:alphaModFix/>
          </a:blip>
          <a:stretch>
            <a:fillRect/>
          </a:stretch>
        </p:blipFill>
        <p:spPr>
          <a:xfrm>
            <a:off x="501925" y="3221400"/>
            <a:ext cx="3604251" cy="1740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6"/>
          <p:cNvPicPr preferRelativeResize="0"/>
          <p:nvPr/>
        </p:nvPicPr>
        <p:blipFill>
          <a:blip r:embed="rId3">
            <a:alphaModFix/>
          </a:blip>
          <a:stretch>
            <a:fillRect/>
          </a:stretch>
        </p:blipFill>
        <p:spPr>
          <a:xfrm>
            <a:off x="0" y="717720"/>
            <a:ext cx="9144000" cy="389728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8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aven Pro"/>
                <a:ea typeface="Maven Pro"/>
                <a:cs typeface="Maven Pro"/>
                <a:sym typeface="Maven Pro"/>
              </a:rPr>
              <a:t>Xây Dựng Đội Ngũ Nhân Sự Tinh Gọn</a:t>
            </a:r>
            <a:endParaRPr>
              <a:latin typeface="Maven Pro"/>
              <a:ea typeface="Maven Pro"/>
              <a:cs typeface="Maven Pro"/>
              <a:sym typeface="Maven Pro"/>
            </a:endParaRPr>
          </a:p>
        </p:txBody>
      </p:sp>
      <p:sp>
        <p:nvSpPr>
          <p:cNvPr id="522" name="Google Shape;522;p86"/>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Điều gì làm nên đội ngũ nhân sự “tốt"?</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Số lượng</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Kỹ năng &amp; kinh nghiệm</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Mục tiêu &amp; đo lường</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Lãnh đạo &amp; trách nhiệm</a:t>
            </a:r>
            <a:endParaRPr sz="1800">
              <a:solidFill>
                <a:srgbClr val="000000"/>
              </a:solidFill>
              <a:latin typeface="Maven Pro"/>
              <a:ea typeface="Maven Pro"/>
              <a:cs typeface="Maven Pro"/>
              <a:sym typeface="Maven Pro"/>
            </a:endParaRPr>
          </a:p>
        </p:txBody>
      </p:sp>
      <p:sp>
        <p:nvSpPr>
          <p:cNvPr id="523" name="Google Shape;523;p86"/>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Quá trình xây dựng &amp; phát triển team sẽ diễn ra như thế nào?</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Hình thành</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Bão táp</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Định hình</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Phát huy</a:t>
            </a:r>
            <a:endParaRPr sz="1800">
              <a:solidFill>
                <a:srgbClr val="000000"/>
              </a:solidFill>
              <a:latin typeface="Maven Pro"/>
              <a:ea typeface="Maven Pro"/>
              <a:cs typeface="Maven Pro"/>
              <a:sym typeface="Maven Pro"/>
            </a:endParaRPr>
          </a:p>
          <a:p>
            <a:pPr marL="914400" lvl="1" indent="-342900" algn="l" rtl="0">
              <a:spcBef>
                <a:spcPts val="0"/>
              </a:spcBef>
              <a:spcAft>
                <a:spcPts val="0"/>
              </a:spcAft>
              <a:buClr>
                <a:srgbClr val="000000"/>
              </a:buClr>
              <a:buSzPts val="1800"/>
              <a:buFont typeface="Maven Pro"/>
              <a:buChar char="○"/>
            </a:pPr>
            <a:r>
              <a:rPr lang="en" sz="1800">
                <a:solidFill>
                  <a:srgbClr val="000000"/>
                </a:solidFill>
                <a:latin typeface="Maven Pro"/>
                <a:ea typeface="Maven Pro"/>
                <a:cs typeface="Maven Pro"/>
                <a:sym typeface="Maven Pro"/>
              </a:rPr>
              <a:t>Đúc kết</a:t>
            </a:r>
            <a:endParaRPr sz="1800">
              <a:solidFill>
                <a:srgbClr val="000000"/>
              </a:solidFill>
              <a:latin typeface="Maven Pro"/>
              <a:ea typeface="Maven Pro"/>
              <a:cs typeface="Maven Pro"/>
              <a:sym typeface="Maven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7"/>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800" b="1">
                <a:solidFill>
                  <a:srgbClr val="FF0000"/>
                </a:solidFill>
                <a:latin typeface="Maven Pro"/>
                <a:ea typeface="Maven Pro"/>
                <a:cs typeface="Maven Pro"/>
                <a:sym typeface="Maven Pro"/>
              </a:rPr>
              <a:t>Có tổng cộng bao nhiêu lần trong quá trình thực hiện, bạn thực hiện sự thay đổi/điều chỉnh?</a:t>
            </a:r>
            <a:endParaRPr sz="4800" b="1">
              <a:solidFill>
                <a:srgbClr val="FF0000"/>
              </a:solidFill>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9"/>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800" b="1">
                <a:solidFill>
                  <a:srgbClr val="FF0000"/>
                </a:solidFill>
                <a:latin typeface="Maven Pro"/>
                <a:ea typeface="Maven Pro"/>
                <a:cs typeface="Maven Pro"/>
                <a:sym typeface="Maven Pro"/>
              </a:rPr>
              <a:t>Để có toà tháp cao nhất, trước tiên bạn cần 1 toà tháp!!!</a:t>
            </a:r>
            <a:endParaRPr sz="4800" b="1">
              <a:solidFill>
                <a:srgbClr val="FF0000"/>
              </a:solidFill>
              <a:latin typeface="Maven Pro"/>
              <a:ea typeface="Maven Pro"/>
              <a:cs typeface="Maven Pro"/>
              <a:sym typeface="Maven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51"/>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651</Words>
  <Application>Microsoft Office PowerPoint</Application>
  <PresentationFormat>On-screen Show (16:9)</PresentationFormat>
  <Paragraphs>85</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Lato</vt:lpstr>
      <vt:lpstr>Maven Pro</vt:lpstr>
      <vt:lpstr>Arial</vt:lpstr>
      <vt:lpstr>Raleway</vt:lpstr>
      <vt:lpstr>Streamline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lean startup</vt:lpstr>
      <vt:lpstr>PowerPoint Presentation</vt:lpstr>
      <vt:lpstr>Nguyên tắc #1: Chim Trong Tay</vt:lpstr>
      <vt:lpstr>Nguyên tắc #2: Tổn thất có thể chấp nhận được</vt:lpstr>
      <vt:lpstr>Nguyên tắc #3: Tắm chăn chấp vá</vt:lpstr>
      <vt:lpstr>Nguyên tắc #4: Nước chanh</vt:lpstr>
      <vt:lpstr>Nguyên tắc #5: Phi công trên máy bay</vt:lpstr>
      <vt:lpstr>PowerPoint Presentation</vt:lpstr>
      <vt:lpstr>PowerPoint Presentation</vt:lpstr>
      <vt:lpstr>Quá Trình Phát Triển Dự Án Khởi Nghiệp</vt:lpstr>
      <vt:lpstr>PowerPoint Presentation</vt:lpstr>
      <vt:lpstr>PowerPoint Presentation</vt:lpstr>
      <vt:lpstr>PowerPoint Presentation</vt:lpstr>
      <vt:lpstr>PowerPoint Presentation</vt:lpstr>
      <vt:lpstr>PowerPoint Presentation</vt:lpstr>
      <vt:lpstr>Cấu Trúc Phỏng Vấn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Thiết kế khảo sát</vt:lpstr>
      <vt:lpstr>Vì Sao Cần Làm Khảo Sát?</vt:lpstr>
      <vt:lpstr>Dưới Lên (Bottom Up)</vt:lpstr>
      <vt:lpstr>Trên Xuống (Top Down)</vt:lpstr>
      <vt:lpstr>PowerPoint Presentation</vt:lpstr>
      <vt:lpstr>Xây Dựng Đội Ngũ Nhân Sự Tinh Gọn</vt:lpstr>
      <vt:lpstr>PowerPoint Presentation</vt:lpstr>
      <vt:lpstr>PowerPoint Presentation</vt:lpstr>
      <vt:lpstr>Xây Dựng Đội Ngũ Nhân Sự Tinh Gọn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Ngày Workshop @ Cần Thơ</dc:title>
  <dc:creator>Administrator</dc:creator>
  <cp:lastModifiedBy>Admin</cp:lastModifiedBy>
  <cp:revision>8</cp:revision>
  <dcterms:modified xsi:type="dcterms:W3CDTF">2019-03-06T02:27:44Z</dcterms:modified>
</cp:coreProperties>
</file>